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0" r:id="rId5"/>
    <p:sldId id="259" r:id="rId6"/>
    <p:sldId id="260" r:id="rId7"/>
    <p:sldId id="262" r:id="rId8"/>
    <p:sldId id="263" r:id="rId9"/>
    <p:sldId id="264" r:id="rId10"/>
    <p:sldId id="265" r:id="rId11"/>
    <p:sldId id="266" r:id="rId12"/>
    <p:sldId id="272" r:id="rId13"/>
    <p:sldId id="271" r:id="rId14"/>
    <p:sldId id="267"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5/21/2020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41410" y="3073397"/>
            <a:ext cx="4878391"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073397"/>
            <a:ext cx="4875210"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5/21/2020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lego.com/en-us/support/mindstorms-ev3/building-instructions" TargetMode="External"/><Relationship Id="rId2" Type="http://schemas.openxmlformats.org/officeDocument/2006/relationships/hyperlink" Target="https://www.udemy.com/lego-mindstorms-ev3/" TargetMode="External"/><Relationship Id="rId1" Type="http://schemas.openxmlformats.org/officeDocument/2006/relationships/slideLayout" Target="../slideLayouts/slideLayout2.xml"/><Relationship Id="rId5" Type="http://schemas.openxmlformats.org/officeDocument/2006/relationships/hyperlink" Target="http://icsdweb.aegean.gr/edurobots/" TargetMode="External"/><Relationship Id="rId4" Type="http://schemas.openxmlformats.org/officeDocument/2006/relationships/hyperlink" Target="https://education.lego.com/en-us/support/mindstorms-ev3/user-guid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2" name="Group 8">
            <a:extLst>
              <a:ext uri="{FF2B5EF4-FFF2-40B4-BE49-F238E27FC236}">
                <a16:creationId xmlns:a16="http://schemas.microsoft.com/office/drawing/2014/main" id="{096A8A5D-137F-4A8A-9811-F7A867F02E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6EA64E00-438F-4B4F-9366-7A7230A9A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9E6386A-8042-4EC7-A981-EFAC2ACB89D5}"/>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Τίτλος 1">
            <a:extLst>
              <a:ext uri="{FF2B5EF4-FFF2-40B4-BE49-F238E27FC236}">
                <a16:creationId xmlns:a16="http://schemas.microsoft.com/office/drawing/2014/main" id="{DEFB2B1C-0406-4D0F-99BE-3AE4DDB5167F}"/>
              </a:ext>
            </a:extLst>
          </p:cNvPr>
          <p:cNvSpPr>
            <a:spLocks noGrp="1"/>
          </p:cNvSpPr>
          <p:nvPr>
            <p:ph type="ctrTitle"/>
          </p:nvPr>
        </p:nvSpPr>
        <p:spPr>
          <a:xfrm>
            <a:off x="7914894" y="1122363"/>
            <a:ext cx="3934206" cy="2387600"/>
          </a:xfrm>
        </p:spPr>
        <p:txBody>
          <a:bodyPr>
            <a:normAutofit/>
          </a:bodyPr>
          <a:lstStyle/>
          <a:p>
            <a:r>
              <a:rPr lang="el-GR" dirty="0" err="1"/>
              <a:t>Ρομποτικοσ</a:t>
            </a:r>
            <a:r>
              <a:rPr lang="el-GR" dirty="0"/>
              <a:t> </a:t>
            </a:r>
            <a:r>
              <a:rPr lang="el-GR" dirty="0" err="1"/>
              <a:t>βραχιονασ</a:t>
            </a:r>
            <a:endParaRPr lang="el-GR" dirty="0"/>
          </a:p>
        </p:txBody>
      </p:sp>
      <p:sp>
        <p:nvSpPr>
          <p:cNvPr id="3" name="Υπότιτλος 2">
            <a:extLst>
              <a:ext uri="{FF2B5EF4-FFF2-40B4-BE49-F238E27FC236}">
                <a16:creationId xmlns:a16="http://schemas.microsoft.com/office/drawing/2014/main" id="{A0EC52A3-8BC0-4DAB-B23A-6079D2B4AB6D}"/>
              </a:ext>
            </a:extLst>
          </p:cNvPr>
          <p:cNvSpPr>
            <a:spLocks noGrp="1"/>
          </p:cNvSpPr>
          <p:nvPr>
            <p:ph type="subTitle" idx="1"/>
          </p:nvPr>
        </p:nvSpPr>
        <p:spPr>
          <a:xfrm>
            <a:off x="7886318" y="3602038"/>
            <a:ext cx="3943731" cy="1949450"/>
          </a:xfrm>
        </p:spPr>
        <p:txBody>
          <a:bodyPr>
            <a:normAutofit fontScale="92500"/>
          </a:bodyPr>
          <a:lstStyle/>
          <a:p>
            <a:r>
              <a:rPr lang="el-GR" b="1" dirty="0" err="1"/>
              <a:t>Καρβουνίδου</a:t>
            </a:r>
            <a:r>
              <a:rPr lang="el-GR" b="1" dirty="0"/>
              <a:t> Ιωάννα</a:t>
            </a:r>
            <a:endParaRPr lang="el-GR" dirty="0"/>
          </a:p>
          <a:p>
            <a:r>
              <a:rPr lang="el-GR" b="1" dirty="0"/>
              <a:t>Παπαθεοδώρου Αλεξία</a:t>
            </a:r>
          </a:p>
          <a:p>
            <a:r>
              <a:rPr lang="el-GR" b="1" dirty="0" err="1"/>
              <a:t>Γυμνασιο</a:t>
            </a:r>
            <a:r>
              <a:rPr lang="el-GR" b="1" dirty="0"/>
              <a:t> </a:t>
            </a:r>
            <a:r>
              <a:rPr lang="el-GR" b="1" dirty="0" err="1"/>
              <a:t>κοπανου</a:t>
            </a:r>
            <a:endParaRPr lang="el-GR" b="1" dirty="0"/>
          </a:p>
          <a:p>
            <a:r>
              <a:rPr lang="el-GR" b="1" dirty="0" err="1"/>
              <a:t>Υπ.καθηγητρια</a:t>
            </a:r>
            <a:r>
              <a:rPr lang="el-GR" b="1" dirty="0"/>
              <a:t>: </a:t>
            </a:r>
            <a:r>
              <a:rPr lang="el-GR" b="1" dirty="0" err="1"/>
              <a:t>λαζαρου</a:t>
            </a:r>
            <a:r>
              <a:rPr lang="el-GR" b="1" dirty="0"/>
              <a:t> </a:t>
            </a:r>
            <a:r>
              <a:rPr lang="el-GR" b="1" dirty="0" err="1"/>
              <a:t>βασιλικη</a:t>
            </a:r>
            <a:endParaRPr lang="el-GR" dirty="0"/>
          </a:p>
          <a:p>
            <a:endParaRPr lang="el-GR" dirty="0"/>
          </a:p>
        </p:txBody>
      </p:sp>
      <p:pic>
        <p:nvPicPr>
          <p:cNvPr id="4" name="Εικόνα 3">
            <a:extLst>
              <a:ext uri="{FF2B5EF4-FFF2-40B4-BE49-F238E27FC236}">
                <a16:creationId xmlns:a16="http://schemas.microsoft.com/office/drawing/2014/main" id="{D4E6AE61-5733-489E-A534-D40CA326E98E}"/>
              </a:ext>
            </a:extLst>
          </p:cNvPr>
          <p:cNvPicPr/>
          <p:nvPr/>
        </p:nvPicPr>
        <p:blipFill rotWithShape="1">
          <a:blip r:embed="rId4">
            <a:extLst>
              <a:ext uri="{28A0092B-C50C-407E-A947-70E740481C1C}">
                <a14:useLocalDpi xmlns:a14="http://schemas.microsoft.com/office/drawing/2010/main" val="0"/>
              </a:ext>
            </a:extLst>
          </a:blip>
          <a:srcRect l="15933" r="21621" b="1"/>
          <a:stretch/>
        </p:blipFill>
        <p:spPr bwMode="auto">
          <a:xfrm>
            <a:off x="-5597" y="10"/>
            <a:ext cx="7558541" cy="6857990"/>
          </a:xfrm>
          <a:prstGeom prst="rect">
            <a:avLst/>
          </a:prstGeom>
          <a:noFill/>
        </p:spPr>
      </p:pic>
      <p:grpSp>
        <p:nvGrpSpPr>
          <p:cNvPr id="13" name="Group 12">
            <a:extLst>
              <a:ext uri="{FF2B5EF4-FFF2-40B4-BE49-F238E27FC236}">
                <a16:creationId xmlns:a16="http://schemas.microsoft.com/office/drawing/2014/main" id="{0FA686C7-6B08-416F-AEF3-C204079363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5">
              <a:extLst>
                <a:ext uri="{FF2B5EF4-FFF2-40B4-BE49-F238E27FC236}">
                  <a16:creationId xmlns:a16="http://schemas.microsoft.com/office/drawing/2014/main" id="{2BBDDDB2-3938-4066-91BA-4907AF8826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D2125FCC-F305-4C4C-9CB1-14B83ADD73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96643530-0EE0-4AC8-8241-ED8E26ED83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8">
              <a:extLst>
                <a:ext uri="{FF2B5EF4-FFF2-40B4-BE49-F238E27FC236}">
                  <a16:creationId xmlns:a16="http://schemas.microsoft.com/office/drawing/2014/main" id="{A784F0C8-95D3-4D7D-8FA9-326D3DEA266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4D49008E-3A2F-4C2C-85EB-1D228F38E6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B09CB0F8-91EE-4A04-91CD-9B9D390ED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954CB039-9A52-4C07-BDB1-747876D86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AD9FE313-C425-42A8-92A9-82E74C4096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CD506FC5-3A23-48B7-9771-7B77E6DA0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6FF54CDF-21B0-46AE-B402-234E62F9D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EE88784D-C24D-4FBD-AF34-85BA74966F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F524C128-9723-4A4D-BFB5-7EBD5B24FB9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9C742EF7-4F82-4B4A-9693-4F794B6A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0265747A-2114-4F0F-81B6-618FD389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99E488E3-470E-4FC6-A3B0-141DF162D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612B7DC5-03F3-4B7B-9520-D66144F168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B2355AA2-DB69-485A-B600-E3DF02F2D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4DC3AC80-2B15-428E-8B1E-53312C666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C48F81D6-640C-4483-9773-8C7BFF461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C7AA2EE3-7411-4DCB-B79E-0C5C95D7C7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8B84BFA3-B122-4CA5-8C28-79134C9752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A7C22B06-B32B-46EB-9428-B7CA7DA1F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1AE1D740-5AF4-4B8F-B533-C8CD4E56E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555B0792-99B8-4014-AC84-7B39D21294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395B90B6-A4DE-4EEF-B53E-395E8D4AF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A0117576-A27F-4175-BD9D-EE15C96D98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93C8332E-93D3-4919-A977-06EC76556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B086AC0E-8130-47AC-A510-5285FAE659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33">
              <a:extLst>
                <a:ext uri="{FF2B5EF4-FFF2-40B4-BE49-F238E27FC236}">
                  <a16:creationId xmlns:a16="http://schemas.microsoft.com/office/drawing/2014/main" id="{DF1BC1DF-8089-49D8-9535-EAB0D7C9A4C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97388BAE-DCB9-4B88-9CDE-6FA3304D3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7E059A96-E5FE-4EE1-9C6D-3AB208BF6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CD6A3DCE-FBEE-41E7-A0EC-CA23A1DF3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52966C83-B07E-463F-B982-F3E074D9D1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0F475B53-6578-4C68-AC7C-3BE28EA6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8475C02B-D024-4E20-9EF3-2A7E96740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1F5EF5DC-7372-4549-B0A6-800F194068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8B908D96-CCB2-426B-862C-2BDB2AF717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26752E6D-E46B-4DA2-B280-5C696EF4FD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011E7A27-73CF-4E1E-8AE2-B88B96F3B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1DBE1EE2-4667-4A45-80F7-217D3B6FA7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45">
              <a:extLst>
                <a:ext uri="{FF2B5EF4-FFF2-40B4-BE49-F238E27FC236}">
                  <a16:creationId xmlns:a16="http://schemas.microsoft.com/office/drawing/2014/main" id="{A48239BC-3712-4110-AE92-4AC892603DE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14B6D739-1C93-4350-BC14-ED88C6341B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2F73DF89-CB95-4798-90CA-B7A1DF2D36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1DA7D977-8D60-47B5-8071-30A6FA0C9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4A241594-4FC5-4570-94B2-724F248A6B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9D31F634-1A34-473E-A0FA-D06EB57D97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CE20C679-7385-48FF-BBE5-5BA7C0E70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ADF9CA3B-265F-4927-BA79-0A676AF3F5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B138D01D-340C-4DB0-A0E1-D54B9319D5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B56918B0-069B-4C98-995E-4D6B0B176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2BD45940-09B7-4CD3-90E7-0EA2CF6A03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347A8664-7179-419E-A26E-8250762910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B7350394-4D50-4E2E-8AF2-F4A52E734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6B464294-4049-4542-A83E-22B8CC6331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69" name="Group 68">
            <a:extLst>
              <a:ext uri="{FF2B5EF4-FFF2-40B4-BE49-F238E27FC236}">
                <a16:creationId xmlns:a16="http://schemas.microsoft.com/office/drawing/2014/main" id="{4C78E281-F596-4ECB-979A-89D89452AA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0" name="Freeform 32">
              <a:extLst>
                <a:ext uri="{FF2B5EF4-FFF2-40B4-BE49-F238E27FC236}">
                  <a16:creationId xmlns:a16="http://schemas.microsoft.com/office/drawing/2014/main" id="{C20E68C0-5C9E-4DA6-83AD-0EC3179BB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1" name="Freeform 33">
              <a:extLst>
                <a:ext uri="{FF2B5EF4-FFF2-40B4-BE49-F238E27FC236}">
                  <a16:creationId xmlns:a16="http://schemas.microsoft.com/office/drawing/2014/main" id="{80C08ED9-C9F6-4168-816A-F5C5F3AF5A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2" name="Freeform 34">
              <a:extLst>
                <a:ext uri="{FF2B5EF4-FFF2-40B4-BE49-F238E27FC236}">
                  <a16:creationId xmlns:a16="http://schemas.microsoft.com/office/drawing/2014/main" id="{0A83E4BF-890D-4E0A-A720-48088D4224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3" name="Freeform 35">
              <a:extLst>
                <a:ext uri="{FF2B5EF4-FFF2-40B4-BE49-F238E27FC236}">
                  <a16:creationId xmlns:a16="http://schemas.microsoft.com/office/drawing/2014/main" id="{996F9B33-C769-451E-9044-EA85C625C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Freeform 36">
              <a:extLst>
                <a:ext uri="{FF2B5EF4-FFF2-40B4-BE49-F238E27FC236}">
                  <a16:creationId xmlns:a16="http://schemas.microsoft.com/office/drawing/2014/main" id="{F91D6EA2-C024-4E53-A81E-A50907517B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5" name="Freeform 37">
              <a:extLst>
                <a:ext uri="{FF2B5EF4-FFF2-40B4-BE49-F238E27FC236}">
                  <a16:creationId xmlns:a16="http://schemas.microsoft.com/office/drawing/2014/main" id="{233F8C4E-A946-462B-9703-971ABD45D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6" name="Freeform 38">
              <a:extLst>
                <a:ext uri="{FF2B5EF4-FFF2-40B4-BE49-F238E27FC236}">
                  <a16:creationId xmlns:a16="http://schemas.microsoft.com/office/drawing/2014/main" id="{06059614-A557-45C6-B625-488D41C394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7" name="Freeform 39">
              <a:extLst>
                <a:ext uri="{FF2B5EF4-FFF2-40B4-BE49-F238E27FC236}">
                  <a16:creationId xmlns:a16="http://schemas.microsoft.com/office/drawing/2014/main" id="{26BCD22B-880F-40F8-88AC-CD9285348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40">
              <a:extLst>
                <a:ext uri="{FF2B5EF4-FFF2-40B4-BE49-F238E27FC236}">
                  <a16:creationId xmlns:a16="http://schemas.microsoft.com/office/drawing/2014/main" id="{52324B00-0190-4453-9F81-F0E913800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Rectangle 41">
              <a:extLst>
                <a:ext uri="{FF2B5EF4-FFF2-40B4-BE49-F238E27FC236}">
                  <a16:creationId xmlns:a16="http://schemas.microsoft.com/office/drawing/2014/main" id="{33BE57C0-F93F-4C88-B489-0BFA90D01B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Tree>
    <p:extLst>
      <p:ext uri="{BB962C8B-B14F-4D97-AF65-F5344CB8AC3E}">
        <p14:creationId xmlns:p14="http://schemas.microsoft.com/office/powerpoint/2010/main" val="3936629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295F29-E0F2-4053-B7E9-419D0A295A45}"/>
              </a:ext>
            </a:extLst>
          </p:cNvPr>
          <p:cNvSpPr>
            <a:spLocks noGrp="1"/>
          </p:cNvSpPr>
          <p:nvPr>
            <p:ph type="title"/>
          </p:nvPr>
        </p:nvSpPr>
        <p:spPr/>
        <p:txBody>
          <a:bodyPr/>
          <a:lstStyle/>
          <a:p>
            <a:pPr algn="ctr"/>
            <a:r>
              <a:rPr lang="el-GR" dirty="0" err="1"/>
              <a:t>δυσκολιεσ</a:t>
            </a:r>
            <a:endParaRPr lang="el-GR" dirty="0"/>
          </a:p>
        </p:txBody>
      </p:sp>
      <p:sp>
        <p:nvSpPr>
          <p:cNvPr id="3" name="Θέση περιεχομένου 2">
            <a:extLst>
              <a:ext uri="{FF2B5EF4-FFF2-40B4-BE49-F238E27FC236}">
                <a16:creationId xmlns:a16="http://schemas.microsoft.com/office/drawing/2014/main" id="{40D4FD6E-9E4C-42DB-9701-DA273AE881DC}"/>
              </a:ext>
            </a:extLst>
          </p:cNvPr>
          <p:cNvSpPr>
            <a:spLocks noGrp="1"/>
          </p:cNvSpPr>
          <p:nvPr>
            <p:ph idx="1"/>
          </p:nvPr>
        </p:nvSpPr>
        <p:spPr/>
        <p:txBody>
          <a:bodyPr>
            <a:normAutofit lnSpcReduction="10000"/>
          </a:bodyPr>
          <a:lstStyle/>
          <a:p>
            <a:pPr algn="just"/>
            <a:r>
              <a:rPr lang="el-GR" dirty="0"/>
              <a:t>Στην κατασκευή του ρομπότ δεν αντιμετωπίσαμε ιδιαίτερες δυσκολίες , αφού στην ιστοσελίδα της </a:t>
            </a:r>
            <a:r>
              <a:rPr lang="en-US" dirty="0"/>
              <a:t>LEGO</a:t>
            </a:r>
            <a:r>
              <a:rPr lang="el-GR" dirty="0"/>
              <a:t> υπήρχαν αναλυτικές οδηγίες και φωτογραφίες για την κατασκευή του βήμα προς βήμα. Αν και δεν είχαμε καμία προηγούμενη εμπειρία, απαιτήθηκαν περίπου 5 σχολικές ώρες για την ολοκλήρωσή του. Ο προγραμματισμός του ρομπότ μας δυσκόλεψε αρκετά , καθώς δεν είχαμε τις απαραίτητες γνώσεις του προγράμματος. Πήραμε βοήθεια από την ίδια ιστοσελίδα στην οποία παρατίθεται δείγμα κώδικα. </a:t>
            </a:r>
          </a:p>
          <a:p>
            <a:endParaRPr lang="el-GR" dirty="0"/>
          </a:p>
        </p:txBody>
      </p:sp>
    </p:spTree>
    <p:extLst>
      <p:ext uri="{BB962C8B-B14F-4D97-AF65-F5344CB8AC3E}">
        <p14:creationId xmlns:p14="http://schemas.microsoft.com/office/powerpoint/2010/main" val="374643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94FAF3-2D0D-4C37-9A9F-90312A0F5A01}"/>
              </a:ext>
            </a:extLst>
          </p:cNvPr>
          <p:cNvSpPr>
            <a:spLocks noGrp="1"/>
          </p:cNvSpPr>
          <p:nvPr>
            <p:ph type="title"/>
          </p:nvPr>
        </p:nvSpPr>
        <p:spPr/>
        <p:txBody>
          <a:bodyPr/>
          <a:lstStyle/>
          <a:p>
            <a:pPr algn="ctr"/>
            <a:r>
              <a:rPr lang="el-GR" dirty="0"/>
              <a:t>Δυνατότητες επέκτασης</a:t>
            </a:r>
            <a:br>
              <a:rPr lang="el-GR" dirty="0"/>
            </a:br>
            <a:endParaRPr lang="el-GR" dirty="0"/>
          </a:p>
        </p:txBody>
      </p:sp>
      <p:sp>
        <p:nvSpPr>
          <p:cNvPr id="3" name="Θέση περιεχομένου 2">
            <a:extLst>
              <a:ext uri="{FF2B5EF4-FFF2-40B4-BE49-F238E27FC236}">
                <a16:creationId xmlns:a16="http://schemas.microsoft.com/office/drawing/2014/main" id="{BE1BD999-E065-4EDA-9A07-29CA0A14C5BC}"/>
              </a:ext>
            </a:extLst>
          </p:cNvPr>
          <p:cNvSpPr>
            <a:spLocks noGrp="1"/>
          </p:cNvSpPr>
          <p:nvPr>
            <p:ph idx="1"/>
          </p:nvPr>
        </p:nvSpPr>
        <p:spPr>
          <a:xfrm>
            <a:off x="1141412" y="1285460"/>
            <a:ext cx="9905999" cy="5247861"/>
          </a:xfrm>
        </p:spPr>
        <p:txBody>
          <a:bodyPr>
            <a:normAutofit/>
          </a:bodyPr>
          <a:lstStyle/>
          <a:p>
            <a:pPr algn="just"/>
            <a:r>
              <a:rPr lang="el-GR" dirty="0"/>
              <a:t>Το ρομπότ μας θεωρούμε πως έχει μεγάλες δυνατότητες επέκτασης . Υπάρχει η δυνατότητα προσθήκης επιπλέον αισθητήρων  που θα προσδώσουν περισσότερες λειτουργίες στον ρομποτικό βραχίονα. </a:t>
            </a:r>
            <a:endParaRPr lang="en-US" dirty="0"/>
          </a:p>
          <a:p>
            <a:pPr algn="just"/>
            <a:r>
              <a:rPr lang="el-GR" dirty="0"/>
              <a:t>Θα μπορούσε να χρησιμοποιηθεί τηλεχειριστήριο για τον χειρισμό του από απόσταση.</a:t>
            </a:r>
          </a:p>
          <a:p>
            <a:pPr algn="just"/>
            <a:r>
              <a:rPr lang="el-GR" dirty="0"/>
              <a:t>Μπορεί να χρησιμοποιηθεί κινητό τηλέφωνο και χειρισμός του ρομπότ μέσω </a:t>
            </a:r>
            <a:r>
              <a:rPr lang="en-US" dirty="0"/>
              <a:t>Bluetooth.</a:t>
            </a:r>
            <a:endParaRPr lang="el-GR" dirty="0"/>
          </a:p>
          <a:p>
            <a:pPr marL="0" indent="0">
              <a:buNone/>
            </a:pPr>
            <a:endParaRPr lang="el-GR" dirty="0"/>
          </a:p>
        </p:txBody>
      </p:sp>
    </p:spTree>
    <p:extLst>
      <p:ext uri="{BB962C8B-B14F-4D97-AF65-F5344CB8AC3E}">
        <p14:creationId xmlns:p14="http://schemas.microsoft.com/office/powerpoint/2010/main" val="3892747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4" name="Rectangle 66">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05"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Τίτλος 1">
            <a:extLst>
              <a:ext uri="{FF2B5EF4-FFF2-40B4-BE49-F238E27FC236}">
                <a16:creationId xmlns:a16="http://schemas.microsoft.com/office/drawing/2014/main" id="{B4EBB8B7-B18F-49DC-AA94-5F1D59BF9B0C}"/>
              </a:ext>
            </a:extLst>
          </p:cNvPr>
          <p:cNvSpPr>
            <a:spLocks noGrp="1"/>
          </p:cNvSpPr>
          <p:nvPr>
            <p:ph type="title"/>
          </p:nvPr>
        </p:nvSpPr>
        <p:spPr>
          <a:xfrm>
            <a:off x="1141413" y="618518"/>
            <a:ext cx="4459286" cy="1478570"/>
          </a:xfrm>
        </p:spPr>
        <p:txBody>
          <a:bodyPr>
            <a:normAutofit/>
          </a:bodyPr>
          <a:lstStyle/>
          <a:p>
            <a:r>
              <a:rPr lang="el-GR" sz="3200"/>
              <a:t>Εφαρμογες του ρομποτικου βραχιονα στην καθημερινη ζωη</a:t>
            </a:r>
          </a:p>
        </p:txBody>
      </p:sp>
      <p:sp>
        <p:nvSpPr>
          <p:cNvPr id="3" name="Θέση περιεχομένου 2">
            <a:extLst>
              <a:ext uri="{FF2B5EF4-FFF2-40B4-BE49-F238E27FC236}">
                <a16:creationId xmlns:a16="http://schemas.microsoft.com/office/drawing/2014/main" id="{EA88BCDF-7419-45EE-A7A0-E95A69689741}"/>
              </a:ext>
            </a:extLst>
          </p:cNvPr>
          <p:cNvSpPr>
            <a:spLocks noGrp="1"/>
          </p:cNvSpPr>
          <p:nvPr>
            <p:ph idx="1"/>
          </p:nvPr>
        </p:nvSpPr>
        <p:spPr>
          <a:xfrm>
            <a:off x="1141412" y="2249487"/>
            <a:ext cx="4459287" cy="3965046"/>
          </a:xfrm>
        </p:spPr>
        <p:txBody>
          <a:bodyPr>
            <a:normAutofit/>
          </a:bodyPr>
          <a:lstStyle/>
          <a:p>
            <a:r>
              <a:rPr lang="el-GR" sz="2000"/>
              <a:t>Ο ρομποτικός βραχίονας χρησιμοποιείται ήδη με επιτυχία στην βιομηχανία. Τυπικές εφαρμογές της ρομποτικής είναι η συγκόλληση, οι βαφές, η συναρμολόγηση, η τοποθέτηση, ο έλεγχος προϊόντων, και οι δοκιμές. Και όλα αυτά με υψηλή αντοχή, ταχύτητα και ακρίβεια.</a:t>
            </a:r>
          </a:p>
          <a:p>
            <a:pPr marL="0" indent="0">
              <a:buNone/>
            </a:pPr>
            <a:endParaRPr lang="el-GR" sz="2000"/>
          </a:p>
          <a:p>
            <a:pPr marL="0" indent="0">
              <a:buNone/>
            </a:pPr>
            <a:endParaRPr lang="el-GR" sz="2000"/>
          </a:p>
        </p:txBody>
      </p:sp>
      <p:pic>
        <p:nvPicPr>
          <p:cNvPr id="6" name="Εικόνα 5">
            <a:extLst>
              <a:ext uri="{FF2B5EF4-FFF2-40B4-BE49-F238E27FC236}">
                <a16:creationId xmlns:a16="http://schemas.microsoft.com/office/drawing/2014/main" id="{23267604-158E-4B65-A229-C334B700E161}"/>
              </a:ext>
            </a:extLst>
          </p:cNvPr>
          <p:cNvPicPr>
            <a:picLocks noChangeAspect="1"/>
          </p:cNvPicPr>
          <p:nvPr/>
        </p:nvPicPr>
        <p:blipFill>
          <a:blip r:embed="rId4"/>
          <a:stretch>
            <a:fillRect/>
          </a:stretch>
        </p:blipFill>
        <p:spPr>
          <a:xfrm>
            <a:off x="6096000" y="1588672"/>
            <a:ext cx="5456279" cy="3655706"/>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06" name="Group 70">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2"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4"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4"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9"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3081680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9C938-08DE-42A0-8D20-9ED44D857137}"/>
              </a:ext>
            </a:extLst>
          </p:cNvPr>
          <p:cNvSpPr>
            <a:spLocks noGrp="1"/>
          </p:cNvSpPr>
          <p:nvPr>
            <p:ph type="title"/>
          </p:nvPr>
        </p:nvSpPr>
        <p:spPr/>
        <p:txBody>
          <a:bodyPr/>
          <a:lstStyle/>
          <a:p>
            <a:pPr algn="ctr"/>
            <a:r>
              <a:rPr lang="el-GR" dirty="0"/>
              <a:t>ΣΥΜΠΕΡΑΣΜΑΤΑ- ΣΥΖΗΤΗΣΗ</a:t>
            </a:r>
            <a:br>
              <a:rPr lang="el-GR" dirty="0"/>
            </a:br>
            <a:endParaRPr lang="el-GR" dirty="0"/>
          </a:p>
        </p:txBody>
      </p:sp>
      <p:sp>
        <p:nvSpPr>
          <p:cNvPr id="3" name="Θέση περιεχομένου 2">
            <a:extLst>
              <a:ext uri="{FF2B5EF4-FFF2-40B4-BE49-F238E27FC236}">
                <a16:creationId xmlns:a16="http://schemas.microsoft.com/office/drawing/2014/main" id="{18EBF4B6-C1FB-45E2-9BDE-F6296CC6D410}"/>
              </a:ext>
            </a:extLst>
          </p:cNvPr>
          <p:cNvSpPr>
            <a:spLocks noGrp="1"/>
          </p:cNvSpPr>
          <p:nvPr>
            <p:ph idx="1"/>
          </p:nvPr>
        </p:nvSpPr>
        <p:spPr>
          <a:xfrm>
            <a:off x="1141412" y="1603513"/>
            <a:ext cx="9905999" cy="4187688"/>
          </a:xfrm>
        </p:spPr>
        <p:txBody>
          <a:bodyPr>
            <a:normAutofit/>
          </a:bodyPr>
          <a:lstStyle/>
          <a:p>
            <a:pPr algn="just"/>
            <a:r>
              <a:rPr lang="el-GR" dirty="0"/>
              <a:t>Η κατασκευή ενός ρομπότ στα πλαίσια του μαθήματος πληροφορικής παρουσίασε μεγάλο ενδιαφέρον ,παρά τις δυσκολίες και την έλλειψη χρόνου. Πέρα από πολύτιμες γνώσεις μας προσέφερε την δυνατότητα να συνεργαστούμε για την επίτευξη του στόχου μας. Η γνωριμία μας με την εκπαιδευτική ρομποτική μέσα από αυτή την εργασία θα αποτελέσει το έναυσμα για την περαιτέρω ενασχόλησή μας με την Ρομποτική.</a:t>
            </a:r>
          </a:p>
          <a:p>
            <a:pPr marL="0" indent="0" algn="just">
              <a:buNone/>
            </a:pPr>
            <a:endParaRPr lang="el-GR" dirty="0"/>
          </a:p>
          <a:p>
            <a:endParaRPr lang="el-GR" dirty="0"/>
          </a:p>
        </p:txBody>
      </p:sp>
    </p:spTree>
    <p:extLst>
      <p:ext uri="{BB962C8B-B14F-4D97-AF65-F5344CB8AC3E}">
        <p14:creationId xmlns:p14="http://schemas.microsoft.com/office/powerpoint/2010/main" val="2580510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C0F26E-8464-4EE2-A9F1-49D89A031ECC}"/>
              </a:ext>
            </a:extLst>
          </p:cNvPr>
          <p:cNvSpPr>
            <a:spLocks noGrp="1"/>
          </p:cNvSpPr>
          <p:nvPr>
            <p:ph type="title"/>
          </p:nvPr>
        </p:nvSpPr>
        <p:spPr/>
        <p:txBody>
          <a:bodyPr/>
          <a:lstStyle/>
          <a:p>
            <a:pPr algn="ctr"/>
            <a:r>
              <a:rPr lang="el-GR" dirty="0" err="1"/>
              <a:t>βιβλιογραφια</a:t>
            </a:r>
            <a:endParaRPr lang="el-GR" dirty="0"/>
          </a:p>
        </p:txBody>
      </p:sp>
      <p:sp>
        <p:nvSpPr>
          <p:cNvPr id="3" name="Θέση περιεχομένου 2">
            <a:extLst>
              <a:ext uri="{FF2B5EF4-FFF2-40B4-BE49-F238E27FC236}">
                <a16:creationId xmlns:a16="http://schemas.microsoft.com/office/drawing/2014/main" id="{6A8EFCA2-94C8-40A7-9C33-7C123DBD9F85}"/>
              </a:ext>
            </a:extLst>
          </p:cNvPr>
          <p:cNvSpPr>
            <a:spLocks noGrp="1"/>
          </p:cNvSpPr>
          <p:nvPr>
            <p:ph idx="1"/>
          </p:nvPr>
        </p:nvSpPr>
        <p:spPr/>
        <p:txBody>
          <a:bodyPr/>
          <a:lstStyle/>
          <a:p>
            <a:r>
              <a:rPr lang="el-GR" u="sng" dirty="0">
                <a:hlinkClick r:id="rId2">
                  <a:extLst>
                    <a:ext uri="{A12FA001-AC4F-418D-AE19-62706E023703}">
                      <ahyp:hlinkClr xmlns:ahyp="http://schemas.microsoft.com/office/drawing/2018/hyperlinkcolor" val="tx"/>
                    </a:ext>
                  </a:extLst>
                </a:hlinkClick>
              </a:rPr>
              <a:t>https://www.udemy.com/lego-mindstorms-ev3/</a:t>
            </a:r>
            <a:endParaRPr lang="el-GR" dirty="0"/>
          </a:p>
          <a:p>
            <a:r>
              <a:rPr lang="el-GR" u="sng" dirty="0">
                <a:hlinkClick r:id="rId3">
                  <a:extLst>
                    <a:ext uri="{A12FA001-AC4F-418D-AE19-62706E023703}">
                      <ahyp:hlinkClr xmlns:ahyp="http://schemas.microsoft.com/office/drawing/2018/hyperlinkcolor" val="tx"/>
                    </a:ext>
                  </a:extLst>
                </a:hlinkClick>
              </a:rPr>
              <a:t>https://education.lego.com/en-us/support/mindstorms-ev3/building-instructions</a:t>
            </a:r>
            <a:endParaRPr lang="el-GR" dirty="0"/>
          </a:p>
          <a:p>
            <a:r>
              <a:rPr lang="en-US" u="sng" dirty="0">
                <a:hlinkClick r:id="rId4">
                  <a:extLst>
                    <a:ext uri="{A12FA001-AC4F-418D-AE19-62706E023703}">
                      <ahyp:hlinkClr xmlns:ahyp="http://schemas.microsoft.com/office/drawing/2018/hyperlinkcolor" val="tx"/>
                    </a:ext>
                  </a:extLst>
                </a:hlinkClick>
              </a:rPr>
              <a:t>https</a:t>
            </a:r>
            <a:r>
              <a:rPr lang="el-GR" u="sng" dirty="0">
                <a:hlinkClick r:id="rId4">
                  <a:extLst>
                    <a:ext uri="{A12FA001-AC4F-418D-AE19-62706E023703}">
                      <ahyp:hlinkClr xmlns:ahyp="http://schemas.microsoft.com/office/drawing/2018/hyperlinkcolor" val="tx"/>
                    </a:ext>
                  </a:extLst>
                </a:hlinkClick>
              </a:rPr>
              <a:t>://</a:t>
            </a:r>
            <a:r>
              <a:rPr lang="en-US" u="sng" dirty="0">
                <a:hlinkClick r:id="rId4">
                  <a:extLst>
                    <a:ext uri="{A12FA001-AC4F-418D-AE19-62706E023703}">
                      <ahyp:hlinkClr xmlns:ahyp="http://schemas.microsoft.com/office/drawing/2018/hyperlinkcolor" val="tx"/>
                    </a:ext>
                  </a:extLst>
                </a:hlinkClick>
              </a:rPr>
              <a:t>education</a:t>
            </a:r>
            <a:r>
              <a:rPr lang="el-GR" u="sng" dirty="0">
                <a:hlinkClick r:id="rId4">
                  <a:extLst>
                    <a:ext uri="{A12FA001-AC4F-418D-AE19-62706E023703}">
                      <ahyp:hlinkClr xmlns:ahyp="http://schemas.microsoft.com/office/drawing/2018/hyperlinkcolor" val="tx"/>
                    </a:ext>
                  </a:extLst>
                </a:hlinkClick>
              </a:rPr>
              <a:t>.</a:t>
            </a:r>
            <a:r>
              <a:rPr lang="en-US" u="sng" dirty="0" err="1">
                <a:hlinkClick r:id="rId4">
                  <a:extLst>
                    <a:ext uri="{A12FA001-AC4F-418D-AE19-62706E023703}">
                      <ahyp:hlinkClr xmlns:ahyp="http://schemas.microsoft.com/office/drawing/2018/hyperlinkcolor" val="tx"/>
                    </a:ext>
                  </a:extLst>
                </a:hlinkClick>
              </a:rPr>
              <a:t>lego</a:t>
            </a:r>
            <a:r>
              <a:rPr lang="el-GR" u="sng" dirty="0">
                <a:hlinkClick r:id="rId4">
                  <a:extLst>
                    <a:ext uri="{A12FA001-AC4F-418D-AE19-62706E023703}">
                      <ahyp:hlinkClr xmlns:ahyp="http://schemas.microsoft.com/office/drawing/2018/hyperlinkcolor" val="tx"/>
                    </a:ext>
                  </a:extLst>
                </a:hlinkClick>
              </a:rPr>
              <a:t>.</a:t>
            </a:r>
            <a:r>
              <a:rPr lang="en-US" u="sng" dirty="0">
                <a:hlinkClick r:id="rId4">
                  <a:extLst>
                    <a:ext uri="{A12FA001-AC4F-418D-AE19-62706E023703}">
                      <ahyp:hlinkClr xmlns:ahyp="http://schemas.microsoft.com/office/drawing/2018/hyperlinkcolor" val="tx"/>
                    </a:ext>
                  </a:extLst>
                </a:hlinkClick>
              </a:rPr>
              <a:t>com</a:t>
            </a:r>
            <a:r>
              <a:rPr lang="el-GR" u="sng" dirty="0">
                <a:hlinkClick r:id="rId4">
                  <a:extLst>
                    <a:ext uri="{A12FA001-AC4F-418D-AE19-62706E023703}">
                      <ahyp:hlinkClr xmlns:ahyp="http://schemas.microsoft.com/office/drawing/2018/hyperlinkcolor" val="tx"/>
                    </a:ext>
                  </a:extLst>
                </a:hlinkClick>
              </a:rPr>
              <a:t>/</a:t>
            </a:r>
            <a:r>
              <a:rPr lang="en-US" u="sng" dirty="0" err="1">
                <a:hlinkClick r:id="rId4">
                  <a:extLst>
                    <a:ext uri="{A12FA001-AC4F-418D-AE19-62706E023703}">
                      <ahyp:hlinkClr xmlns:ahyp="http://schemas.microsoft.com/office/drawing/2018/hyperlinkcolor" val="tx"/>
                    </a:ext>
                  </a:extLst>
                </a:hlinkClick>
              </a:rPr>
              <a:t>en</a:t>
            </a:r>
            <a:r>
              <a:rPr lang="el-GR" u="sng" dirty="0">
                <a:hlinkClick r:id="rId4">
                  <a:extLst>
                    <a:ext uri="{A12FA001-AC4F-418D-AE19-62706E023703}">
                      <ahyp:hlinkClr xmlns:ahyp="http://schemas.microsoft.com/office/drawing/2018/hyperlinkcolor" val="tx"/>
                    </a:ext>
                  </a:extLst>
                </a:hlinkClick>
              </a:rPr>
              <a:t>-</a:t>
            </a:r>
            <a:r>
              <a:rPr lang="en-US" u="sng" dirty="0">
                <a:hlinkClick r:id="rId4">
                  <a:extLst>
                    <a:ext uri="{A12FA001-AC4F-418D-AE19-62706E023703}">
                      <ahyp:hlinkClr xmlns:ahyp="http://schemas.microsoft.com/office/drawing/2018/hyperlinkcolor" val="tx"/>
                    </a:ext>
                  </a:extLst>
                </a:hlinkClick>
              </a:rPr>
              <a:t>us</a:t>
            </a:r>
            <a:r>
              <a:rPr lang="el-GR" u="sng" dirty="0">
                <a:hlinkClick r:id="rId4">
                  <a:extLst>
                    <a:ext uri="{A12FA001-AC4F-418D-AE19-62706E023703}">
                      <ahyp:hlinkClr xmlns:ahyp="http://schemas.microsoft.com/office/drawing/2018/hyperlinkcolor" val="tx"/>
                    </a:ext>
                  </a:extLst>
                </a:hlinkClick>
              </a:rPr>
              <a:t>/</a:t>
            </a:r>
            <a:r>
              <a:rPr lang="en-US" u="sng" dirty="0">
                <a:hlinkClick r:id="rId4">
                  <a:extLst>
                    <a:ext uri="{A12FA001-AC4F-418D-AE19-62706E023703}">
                      <ahyp:hlinkClr xmlns:ahyp="http://schemas.microsoft.com/office/drawing/2018/hyperlinkcolor" val="tx"/>
                    </a:ext>
                  </a:extLst>
                </a:hlinkClick>
              </a:rPr>
              <a:t>support</a:t>
            </a:r>
            <a:r>
              <a:rPr lang="el-GR" u="sng" dirty="0">
                <a:hlinkClick r:id="rId4">
                  <a:extLst>
                    <a:ext uri="{A12FA001-AC4F-418D-AE19-62706E023703}">
                      <ahyp:hlinkClr xmlns:ahyp="http://schemas.microsoft.com/office/drawing/2018/hyperlinkcolor" val="tx"/>
                    </a:ext>
                  </a:extLst>
                </a:hlinkClick>
              </a:rPr>
              <a:t>/</a:t>
            </a:r>
            <a:r>
              <a:rPr lang="en-US" u="sng" dirty="0" err="1">
                <a:hlinkClick r:id="rId4">
                  <a:extLst>
                    <a:ext uri="{A12FA001-AC4F-418D-AE19-62706E023703}">
                      <ahyp:hlinkClr xmlns:ahyp="http://schemas.microsoft.com/office/drawing/2018/hyperlinkcolor" val="tx"/>
                    </a:ext>
                  </a:extLst>
                </a:hlinkClick>
              </a:rPr>
              <a:t>mindstorms</a:t>
            </a:r>
            <a:r>
              <a:rPr lang="el-GR" u="sng" dirty="0">
                <a:hlinkClick r:id="rId4">
                  <a:extLst>
                    <a:ext uri="{A12FA001-AC4F-418D-AE19-62706E023703}">
                      <ahyp:hlinkClr xmlns:ahyp="http://schemas.microsoft.com/office/drawing/2018/hyperlinkcolor" val="tx"/>
                    </a:ext>
                  </a:extLst>
                </a:hlinkClick>
              </a:rPr>
              <a:t>-</a:t>
            </a:r>
            <a:r>
              <a:rPr lang="en-US" u="sng" dirty="0" err="1">
                <a:hlinkClick r:id="rId4">
                  <a:extLst>
                    <a:ext uri="{A12FA001-AC4F-418D-AE19-62706E023703}">
                      <ahyp:hlinkClr xmlns:ahyp="http://schemas.microsoft.com/office/drawing/2018/hyperlinkcolor" val="tx"/>
                    </a:ext>
                  </a:extLst>
                </a:hlinkClick>
              </a:rPr>
              <a:t>ev</a:t>
            </a:r>
            <a:r>
              <a:rPr lang="el-GR" u="sng" dirty="0">
                <a:hlinkClick r:id="rId4">
                  <a:extLst>
                    <a:ext uri="{A12FA001-AC4F-418D-AE19-62706E023703}">
                      <ahyp:hlinkClr xmlns:ahyp="http://schemas.microsoft.com/office/drawing/2018/hyperlinkcolor" val="tx"/>
                    </a:ext>
                  </a:extLst>
                </a:hlinkClick>
              </a:rPr>
              <a:t>3/</a:t>
            </a:r>
            <a:r>
              <a:rPr lang="en-US" u="sng" dirty="0">
                <a:hlinkClick r:id="rId4">
                  <a:extLst>
                    <a:ext uri="{A12FA001-AC4F-418D-AE19-62706E023703}">
                      <ahyp:hlinkClr xmlns:ahyp="http://schemas.microsoft.com/office/drawing/2018/hyperlinkcolor" val="tx"/>
                    </a:ext>
                  </a:extLst>
                </a:hlinkClick>
              </a:rPr>
              <a:t>user</a:t>
            </a:r>
            <a:r>
              <a:rPr lang="el-GR" u="sng" dirty="0">
                <a:hlinkClick r:id="rId4">
                  <a:extLst>
                    <a:ext uri="{A12FA001-AC4F-418D-AE19-62706E023703}">
                      <ahyp:hlinkClr xmlns:ahyp="http://schemas.microsoft.com/office/drawing/2018/hyperlinkcolor" val="tx"/>
                    </a:ext>
                  </a:extLst>
                </a:hlinkClick>
              </a:rPr>
              <a:t>-</a:t>
            </a:r>
            <a:r>
              <a:rPr lang="en-US" u="sng" dirty="0">
                <a:hlinkClick r:id="rId4">
                  <a:extLst>
                    <a:ext uri="{A12FA001-AC4F-418D-AE19-62706E023703}">
                      <ahyp:hlinkClr xmlns:ahyp="http://schemas.microsoft.com/office/drawing/2018/hyperlinkcolor" val="tx"/>
                    </a:ext>
                  </a:extLst>
                </a:hlinkClick>
              </a:rPr>
              <a:t>guides</a:t>
            </a:r>
            <a:endParaRPr lang="el-GR" dirty="0"/>
          </a:p>
          <a:p>
            <a:r>
              <a:rPr lang="el-GR" u="sng" dirty="0">
                <a:hlinkClick r:id="rId5">
                  <a:extLst>
                    <a:ext uri="{A12FA001-AC4F-418D-AE19-62706E023703}">
                      <ahyp:hlinkClr xmlns:ahyp="http://schemas.microsoft.com/office/drawing/2018/hyperlinkcolor" val="tx"/>
                    </a:ext>
                  </a:extLst>
                </a:hlinkClick>
              </a:rPr>
              <a:t>http://icsdweb.aegean.gr/edurobots/</a:t>
            </a:r>
            <a:endParaRPr lang="el-GR" dirty="0"/>
          </a:p>
          <a:p>
            <a:pPr marL="0" indent="0" algn="ctr">
              <a:buNone/>
            </a:pPr>
            <a:endParaRPr lang="el-GR" dirty="0"/>
          </a:p>
        </p:txBody>
      </p:sp>
    </p:spTree>
    <p:extLst>
      <p:ext uri="{BB962C8B-B14F-4D97-AF65-F5344CB8AC3E}">
        <p14:creationId xmlns:p14="http://schemas.microsoft.com/office/powerpoint/2010/main" val="354846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EE2CDC-87CC-450F-BF46-D1EF550598D3}"/>
              </a:ext>
            </a:extLst>
          </p:cNvPr>
          <p:cNvSpPr>
            <a:spLocks noGrp="1"/>
          </p:cNvSpPr>
          <p:nvPr>
            <p:ph type="title"/>
          </p:nvPr>
        </p:nvSpPr>
        <p:spPr/>
        <p:txBody>
          <a:bodyPr/>
          <a:lstStyle/>
          <a:p>
            <a:pPr algn="ctr"/>
            <a:r>
              <a:rPr lang="el-GR" i="1" dirty="0" err="1"/>
              <a:t>Τελοσ</a:t>
            </a:r>
            <a:r>
              <a:rPr lang="el-GR" i="1" dirty="0"/>
              <a:t>…</a:t>
            </a:r>
          </a:p>
        </p:txBody>
      </p:sp>
      <p:sp>
        <p:nvSpPr>
          <p:cNvPr id="3" name="Θέση περιεχομένου 2">
            <a:extLst>
              <a:ext uri="{FF2B5EF4-FFF2-40B4-BE49-F238E27FC236}">
                <a16:creationId xmlns:a16="http://schemas.microsoft.com/office/drawing/2014/main" id="{73C59FE3-490A-4652-8EDD-1698F99A0000}"/>
              </a:ext>
            </a:extLst>
          </p:cNvPr>
          <p:cNvSpPr>
            <a:spLocks noGrp="1"/>
          </p:cNvSpPr>
          <p:nvPr>
            <p:ph idx="1"/>
          </p:nvPr>
        </p:nvSpPr>
        <p:spPr/>
        <p:txBody>
          <a:bodyPr/>
          <a:lstStyle/>
          <a:p>
            <a:r>
              <a:rPr lang="el-GR" dirty="0"/>
              <a:t>Σας ευχαριστούμε για την προσοχή σας!</a:t>
            </a:r>
          </a:p>
          <a:p>
            <a:pPr marL="0" indent="0">
              <a:buNone/>
            </a:pPr>
            <a:endParaRPr lang="el-GR" dirty="0"/>
          </a:p>
        </p:txBody>
      </p:sp>
    </p:spTree>
    <p:extLst>
      <p:ext uri="{BB962C8B-B14F-4D97-AF65-F5344CB8AC3E}">
        <p14:creationId xmlns:p14="http://schemas.microsoft.com/office/powerpoint/2010/main" val="3121234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9485E4-BC9F-4034-B6E2-F55A9DA46620}"/>
              </a:ext>
            </a:extLst>
          </p:cNvPr>
          <p:cNvSpPr>
            <a:spLocks noGrp="1"/>
          </p:cNvSpPr>
          <p:nvPr>
            <p:ph type="title"/>
          </p:nvPr>
        </p:nvSpPr>
        <p:spPr/>
        <p:txBody>
          <a:bodyPr/>
          <a:lstStyle/>
          <a:p>
            <a:pPr algn="ctr"/>
            <a:r>
              <a:rPr lang="el-GR" dirty="0" err="1"/>
              <a:t>Εισαγωγη</a:t>
            </a:r>
            <a:r>
              <a:rPr lang="el-GR" dirty="0"/>
              <a:t>	</a:t>
            </a:r>
          </a:p>
        </p:txBody>
      </p:sp>
      <p:sp>
        <p:nvSpPr>
          <p:cNvPr id="3" name="Θέση περιεχομένου 2">
            <a:extLst>
              <a:ext uri="{FF2B5EF4-FFF2-40B4-BE49-F238E27FC236}">
                <a16:creationId xmlns:a16="http://schemas.microsoft.com/office/drawing/2014/main" id="{7918F097-A699-4D6C-819A-D053978A860F}"/>
              </a:ext>
            </a:extLst>
          </p:cNvPr>
          <p:cNvSpPr>
            <a:spLocks noGrp="1"/>
          </p:cNvSpPr>
          <p:nvPr>
            <p:ph idx="1"/>
          </p:nvPr>
        </p:nvSpPr>
        <p:spPr/>
        <p:txBody>
          <a:bodyPr/>
          <a:lstStyle/>
          <a:p>
            <a:pPr algn="just"/>
            <a:r>
              <a:rPr lang="el-GR" dirty="0"/>
              <a:t>Η παρούσα εργασία υλοποιήθηκε στον ελεύθερο χρόνο μας, μετά το πέρας του σχολικού προγράμματος και είχε ως στόχο την εξοικείωση μας με τον προγραμματισμό και την ρομποτική. Τα εργαλεία που χρησιμοποιήθηκαν ήταν το πακέτο </a:t>
            </a:r>
            <a:r>
              <a:rPr lang="en-US" dirty="0"/>
              <a:t>LEGO MINDSTORMS EV</a:t>
            </a:r>
            <a:r>
              <a:rPr lang="el-GR" dirty="0"/>
              <a:t>3 και το αντίστοιχο λογισμικό. Αρχικά δημιουργήθηκε ο βραχίονας με τη χρήση των ηλεκτρονικών οδηγιών και φωτογραφιών που υπάρχουν στην ιστοσελίδα της εταιρείας </a:t>
            </a:r>
            <a:r>
              <a:rPr lang="en-US" dirty="0"/>
              <a:t>LEGO</a:t>
            </a:r>
            <a:r>
              <a:rPr lang="el-GR" dirty="0"/>
              <a:t> και έπειτα υλοποιήθηκε ο προγραμματισμός του.</a:t>
            </a:r>
          </a:p>
          <a:p>
            <a:endParaRPr lang="el-GR" dirty="0"/>
          </a:p>
        </p:txBody>
      </p:sp>
    </p:spTree>
    <p:extLst>
      <p:ext uri="{BB962C8B-B14F-4D97-AF65-F5344CB8AC3E}">
        <p14:creationId xmlns:p14="http://schemas.microsoft.com/office/powerpoint/2010/main" val="1404274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37D25E-B726-4DF2-A2B3-ED39653B3276}"/>
              </a:ext>
            </a:extLst>
          </p:cNvPr>
          <p:cNvSpPr>
            <a:spLocks noGrp="1"/>
          </p:cNvSpPr>
          <p:nvPr>
            <p:ph type="title"/>
          </p:nvPr>
        </p:nvSpPr>
        <p:spPr/>
        <p:txBody>
          <a:bodyPr/>
          <a:lstStyle/>
          <a:p>
            <a:pPr algn="ctr"/>
            <a:r>
              <a:rPr lang="el-GR" dirty="0" err="1"/>
              <a:t>αφορμηση</a:t>
            </a:r>
            <a:endParaRPr lang="el-GR" dirty="0"/>
          </a:p>
        </p:txBody>
      </p:sp>
      <p:sp>
        <p:nvSpPr>
          <p:cNvPr id="3" name="Θέση περιεχομένου 2">
            <a:extLst>
              <a:ext uri="{FF2B5EF4-FFF2-40B4-BE49-F238E27FC236}">
                <a16:creationId xmlns:a16="http://schemas.microsoft.com/office/drawing/2014/main" id="{8CB02CD0-040F-4CB3-AA9F-55F2DE92C372}"/>
              </a:ext>
            </a:extLst>
          </p:cNvPr>
          <p:cNvSpPr>
            <a:spLocks noGrp="1"/>
          </p:cNvSpPr>
          <p:nvPr>
            <p:ph idx="1"/>
          </p:nvPr>
        </p:nvSpPr>
        <p:spPr/>
        <p:txBody>
          <a:bodyPr/>
          <a:lstStyle/>
          <a:p>
            <a:pPr algn="just"/>
            <a:r>
              <a:rPr lang="el-GR" dirty="0"/>
              <a:t>Η αφορμή για την ενασχόληση με τη συγκεκριμένη εργασία δόθηκε μετά από την προτροπή της καθηγήτριας , αλλά και τις παρουσιάσεις των προηγούμενων συμμετοχών του σχολείου μας στους διαγωνισμούς Ρομποτικής και τα Μαθητικά Συνέδρια Πληροφορικής.</a:t>
            </a:r>
            <a:endParaRPr lang="en-US" dirty="0"/>
          </a:p>
          <a:p>
            <a:pPr algn="just"/>
            <a:r>
              <a:rPr lang="el-GR" dirty="0"/>
              <a:t>Η ανάγκη για ενασχόληση με ένα σύγχρονο αντικείμενο μάθησης όπως η εκπαιδευτική ρομποτική.</a:t>
            </a:r>
          </a:p>
          <a:p>
            <a:pPr marL="0" indent="0">
              <a:buNone/>
            </a:pPr>
            <a:endParaRPr lang="el-GR" dirty="0"/>
          </a:p>
        </p:txBody>
      </p:sp>
    </p:spTree>
    <p:extLst>
      <p:ext uri="{BB962C8B-B14F-4D97-AF65-F5344CB8AC3E}">
        <p14:creationId xmlns:p14="http://schemas.microsoft.com/office/powerpoint/2010/main" val="4192379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79"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81" name="Group 180">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82"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3"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4"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5"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6"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7"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8"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9"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0"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1"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2"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3"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4"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5"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6"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7"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8"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9"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0"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1"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2"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3"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4"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5"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6"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7"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8"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9"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0"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11"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2"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3"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4"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5"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6"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7"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8"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9"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0"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1"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2"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23"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4"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5"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6"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7"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8"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9"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0"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1"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2"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3"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4"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5"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2" name="Τίτλος 1">
            <a:extLst>
              <a:ext uri="{FF2B5EF4-FFF2-40B4-BE49-F238E27FC236}">
                <a16:creationId xmlns:a16="http://schemas.microsoft.com/office/drawing/2014/main" id="{B3FC904D-77F6-4369-AB55-52B39077A274}"/>
              </a:ext>
            </a:extLst>
          </p:cNvPr>
          <p:cNvSpPr>
            <a:spLocks noGrp="1"/>
          </p:cNvSpPr>
          <p:nvPr>
            <p:ph type="title"/>
          </p:nvPr>
        </p:nvSpPr>
        <p:spPr>
          <a:xfrm>
            <a:off x="1876425" y="1113282"/>
            <a:ext cx="3734941" cy="2396681"/>
          </a:xfrm>
        </p:spPr>
        <p:txBody>
          <a:bodyPr vert="horz" lIns="91440" tIns="45720" rIns="91440" bIns="45720" rtlCol="0" anchor="b">
            <a:normAutofit/>
          </a:bodyPr>
          <a:lstStyle/>
          <a:p>
            <a:r>
              <a:rPr lang="en-US" sz="4400"/>
              <a:t>ΓΙΑΤΙ ΕΚΠΑΙΔΕΥΤΙΚΗ ΡΟΜΠΟΤΙΚΗ;</a:t>
            </a:r>
          </a:p>
        </p:txBody>
      </p:sp>
      <p:sp>
        <p:nvSpPr>
          <p:cNvPr id="237" name="Round Diagonal Corner Rectangle 6">
            <a:extLst>
              <a:ext uri="{FF2B5EF4-FFF2-40B4-BE49-F238E27FC236}">
                <a16:creationId xmlns:a16="http://schemas.microsoft.com/office/drawing/2014/main" id="{01958E0A-0BC1-424F-9B41-D614FC13A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808057"/>
            <a:ext cx="5286376"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στιγμιότυπο οθόνης&#10;&#10;Περιγραφή που δημιουργήθηκε αυτόματα">
            <a:extLst>
              <a:ext uri="{FF2B5EF4-FFF2-40B4-BE49-F238E27FC236}">
                <a16:creationId xmlns:a16="http://schemas.microsoft.com/office/drawing/2014/main" id="{DC010C54-7541-412C-9F9F-F5818890D887}"/>
              </a:ext>
            </a:extLst>
          </p:cNvPr>
          <p:cNvPicPr>
            <a:picLocks noChangeAspect="1"/>
          </p:cNvPicPr>
          <p:nvPr/>
        </p:nvPicPr>
        <p:blipFill rotWithShape="1">
          <a:blip r:embed="rId4"/>
          <a:srcRect b="1258"/>
          <a:stretch/>
        </p:blipFill>
        <p:spPr>
          <a:xfrm>
            <a:off x="6421396" y="1136606"/>
            <a:ext cx="4635583" cy="4577297"/>
          </a:xfrm>
          <a:prstGeom prst="rect">
            <a:avLst/>
          </a:prstGeom>
        </p:spPr>
      </p:pic>
    </p:spTree>
    <p:extLst>
      <p:ext uri="{BB962C8B-B14F-4D97-AF65-F5344CB8AC3E}">
        <p14:creationId xmlns:p14="http://schemas.microsoft.com/office/powerpoint/2010/main" val="379993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CF5A33-C346-4E28-B332-A0F1346069E5}"/>
              </a:ext>
            </a:extLst>
          </p:cNvPr>
          <p:cNvSpPr>
            <a:spLocks noGrp="1"/>
          </p:cNvSpPr>
          <p:nvPr>
            <p:ph type="title"/>
          </p:nvPr>
        </p:nvSpPr>
        <p:spPr/>
        <p:txBody>
          <a:bodyPr/>
          <a:lstStyle/>
          <a:p>
            <a:pPr algn="ctr"/>
            <a:r>
              <a:rPr lang="el-GR" dirty="0" err="1"/>
              <a:t>κατασκευη</a:t>
            </a:r>
            <a:endParaRPr lang="el-GR" dirty="0"/>
          </a:p>
        </p:txBody>
      </p:sp>
      <p:sp>
        <p:nvSpPr>
          <p:cNvPr id="3" name="Θέση περιεχομένου 2">
            <a:extLst>
              <a:ext uri="{FF2B5EF4-FFF2-40B4-BE49-F238E27FC236}">
                <a16:creationId xmlns:a16="http://schemas.microsoft.com/office/drawing/2014/main" id="{91E68E40-AF2D-4ED7-8D66-13F3BC7EBBD2}"/>
              </a:ext>
            </a:extLst>
          </p:cNvPr>
          <p:cNvSpPr>
            <a:spLocks noGrp="1"/>
          </p:cNvSpPr>
          <p:nvPr>
            <p:ph idx="1"/>
          </p:nvPr>
        </p:nvSpPr>
        <p:spPr>
          <a:xfrm>
            <a:off x="1141412" y="1616765"/>
            <a:ext cx="9905999" cy="4850296"/>
          </a:xfrm>
        </p:spPr>
        <p:txBody>
          <a:bodyPr>
            <a:normAutofit fontScale="92500" lnSpcReduction="20000"/>
          </a:bodyPr>
          <a:lstStyle/>
          <a:p>
            <a:pPr algn="just"/>
            <a:r>
              <a:rPr lang="el-GR" dirty="0"/>
              <a:t>Χρησιμοποιήθηκε το πακέτο </a:t>
            </a:r>
            <a:r>
              <a:rPr lang="en-US" dirty="0"/>
              <a:t>Lego Mindstorms EV</a:t>
            </a:r>
            <a:r>
              <a:rPr lang="el-GR" dirty="0"/>
              <a:t>3 και για τον προγραμματισμό του το πρόγραμμα </a:t>
            </a:r>
            <a:r>
              <a:rPr lang="en-US" dirty="0"/>
              <a:t>Lego Mindstorms Education EV</a:t>
            </a:r>
            <a:r>
              <a:rPr lang="el-GR" dirty="0"/>
              <a:t>3 για μαθητές.  Η αναγνώριση της τρέχουσας θέσης του βραχίονα έγινε με τη χρήση αισθητήρα αφής και η αναγνώριση των αντικειμένων προς ανύψωση έγινε με τη χρήση αισθητήρα χρώματος.</a:t>
            </a:r>
          </a:p>
          <a:p>
            <a:pPr marL="0" indent="0">
              <a:buNone/>
            </a:pPr>
            <a:endParaRPr lang="el-GR" dirty="0"/>
          </a:p>
          <a:p>
            <a:r>
              <a:rPr lang="el-GR" b="1" i="1" dirty="0"/>
              <a:t>3.1 Φάσεις κατασκευής: </a:t>
            </a:r>
            <a:endParaRPr lang="el-GR" dirty="0"/>
          </a:p>
          <a:p>
            <a:r>
              <a:rPr lang="el-GR" dirty="0"/>
              <a:t>Τα βήματα που ακολουθήθηκαν για την κατασκευή του ρομπότ είναι τα εξής:</a:t>
            </a:r>
          </a:p>
          <a:p>
            <a:r>
              <a:rPr lang="el-GR" dirty="0"/>
              <a:t>	1.Κατασκευή του σκελετού</a:t>
            </a:r>
          </a:p>
          <a:p>
            <a:r>
              <a:rPr lang="el-GR" dirty="0"/>
              <a:t>	2.Κατασκευή των αντικειμένων που θα ανυψωθούν</a:t>
            </a:r>
          </a:p>
          <a:p>
            <a:r>
              <a:rPr lang="el-GR" dirty="0"/>
              <a:t>	3.Κατασκευή του βραχίονα</a:t>
            </a:r>
          </a:p>
          <a:p>
            <a:pPr marL="0" indent="0">
              <a:buNone/>
            </a:pPr>
            <a:endParaRPr lang="el-GR" dirty="0"/>
          </a:p>
        </p:txBody>
      </p:sp>
    </p:spTree>
    <p:extLst>
      <p:ext uri="{BB962C8B-B14F-4D97-AF65-F5344CB8AC3E}">
        <p14:creationId xmlns:p14="http://schemas.microsoft.com/office/powerpoint/2010/main" val="3336294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8D95E8-3AF4-47D6-9B10-3C3550E04300}"/>
              </a:ext>
            </a:extLst>
          </p:cNvPr>
          <p:cNvSpPr>
            <a:spLocks noGrp="1"/>
          </p:cNvSpPr>
          <p:nvPr>
            <p:ph type="title"/>
          </p:nvPr>
        </p:nvSpPr>
        <p:spPr/>
        <p:txBody>
          <a:bodyPr/>
          <a:lstStyle/>
          <a:p>
            <a:pPr algn="ctr"/>
            <a:r>
              <a:rPr lang="el-GR" dirty="0" err="1"/>
              <a:t>Εικονες</a:t>
            </a:r>
            <a:r>
              <a:rPr lang="el-GR" dirty="0"/>
              <a:t> από την </a:t>
            </a:r>
            <a:r>
              <a:rPr lang="el-GR" dirty="0" err="1"/>
              <a:t>κατασκευη</a:t>
            </a:r>
            <a:r>
              <a:rPr lang="el-GR" dirty="0"/>
              <a:t> του </a:t>
            </a:r>
            <a:r>
              <a:rPr lang="el-GR" dirty="0" err="1"/>
              <a:t>ρομποτ</a:t>
            </a:r>
            <a:endParaRPr lang="el-GR" dirty="0"/>
          </a:p>
        </p:txBody>
      </p:sp>
      <p:pic>
        <p:nvPicPr>
          <p:cNvPr id="4" name="Θέση περιεχομένου 3">
            <a:extLst>
              <a:ext uri="{FF2B5EF4-FFF2-40B4-BE49-F238E27FC236}">
                <a16:creationId xmlns:a16="http://schemas.microsoft.com/office/drawing/2014/main" id="{0F2701D8-D8EB-44CC-9D79-F466E877426F}"/>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1740" y="2251208"/>
            <a:ext cx="3940233" cy="2955175"/>
          </a:xfrm>
          <a:prstGeom prst="rect">
            <a:avLst/>
          </a:prstGeom>
          <a:noFill/>
          <a:ln>
            <a:noFill/>
          </a:ln>
        </p:spPr>
      </p:pic>
      <p:pic>
        <p:nvPicPr>
          <p:cNvPr id="5" name="Εικόνα 4">
            <a:extLst>
              <a:ext uri="{FF2B5EF4-FFF2-40B4-BE49-F238E27FC236}">
                <a16:creationId xmlns:a16="http://schemas.microsoft.com/office/drawing/2014/main" id="{F7004F7E-B025-4FB0-A0B0-789247A8937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251" y="2190507"/>
            <a:ext cx="2978859" cy="3239622"/>
          </a:xfrm>
          <a:prstGeom prst="rect">
            <a:avLst/>
          </a:prstGeom>
          <a:noFill/>
          <a:ln>
            <a:noFill/>
          </a:ln>
        </p:spPr>
      </p:pic>
      <p:pic>
        <p:nvPicPr>
          <p:cNvPr id="6" name="Εικόνα 5">
            <a:extLst>
              <a:ext uri="{FF2B5EF4-FFF2-40B4-BE49-F238E27FC236}">
                <a16:creationId xmlns:a16="http://schemas.microsoft.com/office/drawing/2014/main" id="{69FB889D-40D3-47B5-A865-DFBC7A397E3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2427" y="2194936"/>
            <a:ext cx="2657525" cy="3347733"/>
          </a:xfrm>
          <a:prstGeom prst="rect">
            <a:avLst/>
          </a:prstGeom>
          <a:noFill/>
          <a:ln>
            <a:noFill/>
          </a:ln>
        </p:spPr>
      </p:pic>
    </p:spTree>
    <p:extLst>
      <p:ext uri="{BB962C8B-B14F-4D97-AF65-F5344CB8AC3E}">
        <p14:creationId xmlns:p14="http://schemas.microsoft.com/office/powerpoint/2010/main" val="2986806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Τίτλος 1">
            <a:extLst>
              <a:ext uri="{FF2B5EF4-FFF2-40B4-BE49-F238E27FC236}">
                <a16:creationId xmlns:a16="http://schemas.microsoft.com/office/drawing/2014/main" id="{AE7BB577-DCD1-4F24-A4C6-9B2656D68780}"/>
              </a:ext>
            </a:extLst>
          </p:cNvPr>
          <p:cNvSpPr>
            <a:spLocks noGrp="1"/>
          </p:cNvSpPr>
          <p:nvPr>
            <p:ph type="title"/>
          </p:nvPr>
        </p:nvSpPr>
        <p:spPr>
          <a:xfrm>
            <a:off x="1141413" y="618518"/>
            <a:ext cx="9905998" cy="1478570"/>
          </a:xfrm>
        </p:spPr>
        <p:txBody>
          <a:bodyPr>
            <a:normAutofit/>
          </a:bodyPr>
          <a:lstStyle/>
          <a:p>
            <a:pPr algn="ctr"/>
            <a:r>
              <a:rPr lang="el-GR" dirty="0" err="1"/>
              <a:t>Προγραμματισμοσ</a:t>
            </a:r>
            <a:r>
              <a:rPr lang="el-GR" dirty="0"/>
              <a:t> του </a:t>
            </a:r>
            <a:r>
              <a:rPr lang="el-GR" dirty="0" err="1"/>
              <a:t>ρομποτ</a:t>
            </a:r>
            <a:endParaRPr lang="el-GR" dirty="0"/>
          </a:p>
        </p:txBody>
      </p:sp>
      <p:sp>
        <p:nvSpPr>
          <p:cNvPr id="3" name="Θέση περιεχομένου 2">
            <a:extLst>
              <a:ext uri="{FF2B5EF4-FFF2-40B4-BE49-F238E27FC236}">
                <a16:creationId xmlns:a16="http://schemas.microsoft.com/office/drawing/2014/main" id="{DF6F9CB5-9420-49E3-AEB7-DEB4C30272C4}"/>
              </a:ext>
            </a:extLst>
          </p:cNvPr>
          <p:cNvSpPr>
            <a:spLocks noGrp="1"/>
          </p:cNvSpPr>
          <p:nvPr>
            <p:ph idx="1"/>
          </p:nvPr>
        </p:nvSpPr>
        <p:spPr>
          <a:xfrm>
            <a:off x="1141412" y="2249487"/>
            <a:ext cx="9905999" cy="3541714"/>
          </a:xfrm>
        </p:spPr>
        <p:txBody>
          <a:bodyPr>
            <a:normAutofit/>
          </a:bodyPr>
          <a:lstStyle/>
          <a:p>
            <a:pPr>
              <a:lnSpc>
                <a:spcPct val="110000"/>
              </a:lnSpc>
            </a:pPr>
            <a:r>
              <a:rPr lang="el-GR" sz="2200"/>
              <a:t>Τα βήματα που ακολουθήθηκαν είναι:</a:t>
            </a:r>
          </a:p>
          <a:p>
            <a:pPr>
              <a:lnSpc>
                <a:spcPct val="110000"/>
              </a:lnSpc>
            </a:pPr>
            <a:r>
              <a:rPr lang="el-GR" sz="2200"/>
              <a:t>	1.Σχεδίαση της πορείας του ρομπότ σε μορφή γραφήματος</a:t>
            </a:r>
          </a:p>
          <a:p>
            <a:pPr>
              <a:lnSpc>
                <a:spcPct val="110000"/>
              </a:lnSpc>
            </a:pPr>
            <a:r>
              <a:rPr lang="el-GR" sz="2200"/>
              <a:t>	2.Ανάλυση σε μορφή βήμα προς βήμα εντολών</a:t>
            </a:r>
          </a:p>
          <a:p>
            <a:pPr>
              <a:lnSpc>
                <a:spcPct val="110000"/>
              </a:lnSpc>
            </a:pPr>
            <a:r>
              <a:rPr lang="el-GR" sz="2200"/>
              <a:t>	3.Προγραμματισμός στο </a:t>
            </a:r>
            <a:r>
              <a:rPr lang="en-US" sz="2200"/>
              <a:t>Lego Mindstorms Education EV</a:t>
            </a:r>
            <a:r>
              <a:rPr lang="el-GR" sz="2200"/>
              <a:t>3</a:t>
            </a:r>
          </a:p>
          <a:p>
            <a:pPr>
              <a:lnSpc>
                <a:spcPct val="110000"/>
              </a:lnSpc>
            </a:pPr>
            <a:r>
              <a:rPr lang="el-GR" sz="2200"/>
              <a:t>	4.Δοκιμές για την ορθή πλοήγηση του ρομπότ </a:t>
            </a:r>
          </a:p>
          <a:p>
            <a:pPr>
              <a:lnSpc>
                <a:spcPct val="110000"/>
              </a:lnSpc>
            </a:pPr>
            <a:r>
              <a:rPr lang="el-GR" sz="2200"/>
              <a:t>	5.Δοκιμές για την αναγνώριση των αντικειμένων από τους αισθητήρες και τη λειτουργία της ανύψωσης των αντικειμένων</a:t>
            </a:r>
          </a:p>
          <a:p>
            <a:pPr>
              <a:lnSpc>
                <a:spcPct val="110000"/>
              </a:lnSpc>
            </a:pPr>
            <a:endParaRPr lang="el-GR" sz="2200"/>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4065799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58217E-A76F-46F9-A44D-CBCAC94E18D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D7ADA22-9C0E-4738-AA95-4BFD68559A96}"/>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63F0E666-EB66-44D8-96A6-5B19DADB24E8}"/>
              </a:ext>
            </a:extLst>
          </p:cNvPr>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572989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AC04C9-9324-4A41-A57C-70DC6748A3EB}"/>
              </a:ext>
            </a:extLst>
          </p:cNvPr>
          <p:cNvSpPr>
            <a:spLocks noGrp="1"/>
          </p:cNvSpPr>
          <p:nvPr>
            <p:ph type="title"/>
          </p:nvPr>
        </p:nvSpPr>
        <p:spPr>
          <a:xfrm>
            <a:off x="1141413" y="618518"/>
            <a:ext cx="9905998" cy="1435569"/>
          </a:xfrm>
        </p:spPr>
        <p:txBody>
          <a:bodyPr/>
          <a:lstStyle/>
          <a:p>
            <a:pPr algn="ctr"/>
            <a:r>
              <a:rPr lang="el-GR" dirty="0" err="1"/>
              <a:t>Προγραμματισμοσ</a:t>
            </a:r>
            <a:r>
              <a:rPr lang="el-GR" dirty="0"/>
              <a:t> του </a:t>
            </a:r>
            <a:r>
              <a:rPr lang="el-GR" dirty="0" err="1"/>
              <a:t>ρομποτ</a:t>
            </a:r>
            <a:endParaRPr lang="el-GR" dirty="0"/>
          </a:p>
        </p:txBody>
      </p:sp>
      <p:sp>
        <p:nvSpPr>
          <p:cNvPr id="3" name="Θέση περιεχομένου 2">
            <a:extLst>
              <a:ext uri="{FF2B5EF4-FFF2-40B4-BE49-F238E27FC236}">
                <a16:creationId xmlns:a16="http://schemas.microsoft.com/office/drawing/2014/main" id="{276DD5C3-9538-437D-82EE-96919CD51D1D}"/>
              </a:ext>
            </a:extLst>
          </p:cNvPr>
          <p:cNvSpPr>
            <a:spLocks noGrp="1"/>
          </p:cNvSpPr>
          <p:nvPr>
            <p:ph idx="1"/>
          </p:nvPr>
        </p:nvSpPr>
        <p:spPr>
          <a:xfrm>
            <a:off x="1141412" y="1709530"/>
            <a:ext cx="9905999" cy="4903305"/>
          </a:xfrm>
        </p:spPr>
        <p:txBody>
          <a:bodyPr>
            <a:normAutofit fontScale="55000" lnSpcReduction="20000"/>
          </a:bodyPr>
          <a:lstStyle/>
          <a:p>
            <a:r>
              <a:rPr lang="el-GR" sz="3200" dirty="0"/>
              <a:t>Περιλαμβάνει μια σειρά από πατήματα κουμπιών του </a:t>
            </a:r>
            <a:r>
              <a:rPr lang="en-US" sz="3200" dirty="0"/>
              <a:t>BRICK </a:t>
            </a:r>
            <a:r>
              <a:rPr lang="el-GR" sz="3200" dirty="0"/>
              <a:t>,ώστε να καθοδηγήσουμε το ρομπότ.</a:t>
            </a:r>
          </a:p>
          <a:p>
            <a:r>
              <a:rPr lang="el-GR" sz="3200" dirty="0"/>
              <a:t>Οι κινήσεις του βραχίονα καθορίζονται από τον αισθητήρα , ο οποίος αντιλαμβάνεται την τρέχουσα θέση του βραχίονα ανά πάσα στιγμή. </a:t>
            </a:r>
          </a:p>
          <a:p>
            <a:r>
              <a:rPr lang="el-GR" sz="3200" dirty="0"/>
              <a:t>Η λειτουργία του ξεκινά με την αρχικοποίηση και τοποθέτησή του στην σωστή αρχική θέση. Έπειτα το ρομπότ τίθεται σε κατάσταση αναμονής και φωτίζεται το </a:t>
            </a:r>
            <a:r>
              <a:rPr lang="en-US" sz="3200" dirty="0"/>
              <a:t>BRICK</a:t>
            </a:r>
            <a:r>
              <a:rPr lang="el-GR" sz="3200" dirty="0"/>
              <a:t>.  </a:t>
            </a:r>
          </a:p>
          <a:p>
            <a:r>
              <a:rPr lang="el-GR" sz="3200" dirty="0"/>
              <a:t>Το ρομπότ περιμένει να επιλέξουμε το κατάλληλο πλήκτρο </a:t>
            </a:r>
            <a:r>
              <a:rPr lang="en-US" sz="3200" dirty="0"/>
              <a:t>UP</a:t>
            </a:r>
            <a:r>
              <a:rPr lang="el-GR" sz="3200" dirty="0"/>
              <a:t> ή </a:t>
            </a:r>
            <a:r>
              <a:rPr lang="en-US" sz="3200" dirty="0"/>
              <a:t>DOWN</a:t>
            </a:r>
            <a:r>
              <a:rPr lang="el-GR" sz="3200" dirty="0"/>
              <a:t> για να καθορίσουμε τη θέση του αντικειμένου. Η επιλογή μας αυτή θα χρησιμοποιηθεί αργότερα. </a:t>
            </a:r>
          </a:p>
          <a:p>
            <a:r>
              <a:rPr lang="el-GR" sz="3200" dirty="0"/>
              <a:t>Ταυτόχρονα ακούγεται μουσική και φωτίζεται και πάλι το </a:t>
            </a:r>
            <a:r>
              <a:rPr lang="en-US" sz="3200" dirty="0"/>
              <a:t>BRICK</a:t>
            </a:r>
            <a:r>
              <a:rPr lang="el-GR" sz="3200" dirty="0"/>
              <a:t>.</a:t>
            </a:r>
          </a:p>
          <a:p>
            <a:r>
              <a:rPr lang="el-GR" sz="3200" dirty="0"/>
              <a:t> Ανάλογα με το πλήκτρο που επιλέξαμε κινείται ο βραχίονας. Η δαγκάνα του βραχίονα κατεβαίνει ,συλλέγει το αντικείμενο και ξαναέρχεται πάνω. </a:t>
            </a:r>
          </a:p>
          <a:p>
            <a:r>
              <a:rPr lang="el-GR" sz="3200" dirty="0"/>
              <a:t>Ο κινητήρας Α χρησιμοποιείται για την συλλογή του αντικειμένου , ενώ ο Β για την επαναφορά στην αρχική θέση.</a:t>
            </a:r>
          </a:p>
          <a:p>
            <a:r>
              <a:rPr lang="el-GR" sz="3200" dirty="0"/>
              <a:t> Στο τέλος το ρομπότ επανέρχεται στο κέντρο, κατεβάζει το βραχίονα, αφήνει το αντικείμενο και επανέρχεται στη σωστή θέση , ώστε να ξαναρχίσει το πρόγραμμα.</a:t>
            </a:r>
          </a:p>
          <a:p>
            <a:endParaRPr lang="el-GR" dirty="0"/>
          </a:p>
        </p:txBody>
      </p:sp>
    </p:spTree>
    <p:extLst>
      <p:ext uri="{BB962C8B-B14F-4D97-AF65-F5344CB8AC3E}">
        <p14:creationId xmlns:p14="http://schemas.microsoft.com/office/powerpoint/2010/main" val="39160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ύκλωμα">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80</TotalTime>
  <Words>709</Words>
  <Application>Microsoft Office PowerPoint</Application>
  <PresentationFormat>Ευρεία οθόνη</PresentationFormat>
  <Paragraphs>53</Paragraphs>
  <Slides>15</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15</vt:i4>
      </vt:variant>
    </vt:vector>
  </HeadingPairs>
  <TitlesOfParts>
    <vt:vector size="18" baseType="lpstr">
      <vt:lpstr>Arial</vt:lpstr>
      <vt:lpstr>Tw Cen MT</vt:lpstr>
      <vt:lpstr>Κύκλωμα</vt:lpstr>
      <vt:lpstr>Ρομποτικοσ βραχιονασ</vt:lpstr>
      <vt:lpstr>Εισαγωγη </vt:lpstr>
      <vt:lpstr>αφορμηση</vt:lpstr>
      <vt:lpstr>ΓΙΑΤΙ ΕΚΠΑΙΔΕΥΤΙΚΗ ΡΟΜΠΟΤΙΚΗ;</vt:lpstr>
      <vt:lpstr>κατασκευη</vt:lpstr>
      <vt:lpstr>Εικονες από την κατασκευη του ρομποτ</vt:lpstr>
      <vt:lpstr>Προγραμματισμοσ του ρομποτ</vt:lpstr>
      <vt:lpstr>Παρουσίαση του PowerPoint</vt:lpstr>
      <vt:lpstr>Προγραμματισμοσ του ρομποτ</vt:lpstr>
      <vt:lpstr>δυσκολιεσ</vt:lpstr>
      <vt:lpstr>Δυνατότητες επέκτασης </vt:lpstr>
      <vt:lpstr>Εφαρμογες του ρομποτικου βραχιονα στην καθημερινη ζωη</vt:lpstr>
      <vt:lpstr>ΣΥΜΠΕΡΑΣΜΑΤΑ- ΣΥΖΗΤΗΣΗ </vt:lpstr>
      <vt:lpstr>βιβλιογραφια</vt:lpstr>
      <vt:lpstr>Τελοσ…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Ρομποτικοσ βραχιονασ</dc:title>
  <dc:creator>vasso lazarou</dc:creator>
  <cp:lastModifiedBy>vasso lazarou</cp:lastModifiedBy>
  <cp:revision>10</cp:revision>
  <dcterms:created xsi:type="dcterms:W3CDTF">2020-04-29T14:39:51Z</dcterms:created>
  <dcterms:modified xsi:type="dcterms:W3CDTF">2020-05-21T13:07:02Z</dcterms:modified>
</cp:coreProperties>
</file>